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67" r:id="rId15"/>
    <p:sldId id="270" r:id="rId16"/>
    <p:sldId id="269" r:id="rId17"/>
    <p:sldId id="268" r:id="rId18"/>
    <p:sldId id="271" r:id="rId19"/>
    <p:sldId id="274" r:id="rId20"/>
    <p:sldId id="279" r:id="rId21"/>
    <p:sldId id="280" r:id="rId22"/>
    <p:sldId id="281" r:id="rId23"/>
    <p:sldId id="282" r:id="rId24"/>
    <p:sldId id="283" r:id="rId25"/>
    <p:sldId id="27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77" r:id="rId36"/>
    <p:sldId id="302" r:id="rId37"/>
    <p:sldId id="304" r:id="rId38"/>
    <p:sldId id="305" r:id="rId39"/>
    <p:sldId id="307" r:id="rId40"/>
    <p:sldId id="308" r:id="rId41"/>
    <p:sldId id="309" r:id="rId42"/>
    <p:sldId id="310" r:id="rId43"/>
    <p:sldId id="311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F02CB-F474-4333-88B7-D965EFEF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2CA979-877F-40FA-98D7-77D01DC19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0FBC12-3D80-4262-8D2C-901DE5F6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C42B88-1E15-4A1E-B6F1-75DF0926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62773A-FD07-4DB8-91B5-E11C42D0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1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BA620-A9A6-49B2-AD36-1221D07E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9F8535-C62E-4704-92CC-632163DC1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492C8D-9ADE-4086-822B-70CF1186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73BAAF-BB4D-4B15-A87B-76765F82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5AADDB-3896-45C7-BA58-3CB30D29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324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276FC9A-0CF9-4AD6-8628-2ABB9187C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46A563-7996-4A62-B577-371BC2446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522ED4-16AD-4EA6-AE5D-4210E0D7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540E0E-0C3B-4CC3-8AAE-C264B3D1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4F55EB-F374-4D8B-9A42-7C89E9A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36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3BB6D-CCBE-445D-8F57-0113DD59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FDDCA-149A-4831-B79E-C235F36B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4F1647-8F18-4AC4-AEF8-B4D63CE6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5ADA5C-8C39-4BEB-B20B-0FE31AB2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C4D78-62E8-4F50-B131-D7B10AD9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58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F0311-64A1-4108-8F11-B4A95C96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CE1B0C-9D19-4F6F-9549-053B51663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3D597F-27D4-47A3-908B-2B02618F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53C27D-39F4-44C0-94F4-59169B03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F5B3B2-B2E9-4FD8-82C5-3DBCD443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91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FFC6C6-E9BA-4063-AC22-416D8C55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8EB7E6-F816-4D17-9A96-4EC49A5D4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BA9910-2AC1-4CA8-AF16-E31CE7135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5B8CDE-0651-4A54-8931-A92EF576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333AB1-0D98-4F25-9ABE-F56BF824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583D6C-73C3-460E-B05C-DF7A926F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1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9BD46-3643-4E0B-86EB-C3654A6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0B0DFC-3812-4F68-A398-73BAB332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7D0EBB-2335-4C56-AC46-1A59EA073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37EAE4-1905-451B-946E-C1843E821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0CD88C0-83A0-447F-B1CA-EB027ECD0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BF505B-C7D4-46C8-B8F6-34A83F1E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B8FE903-876A-42B0-BA45-201DB120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F4CFE28-9EFC-459E-B85B-7B240E9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36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12B78A-DC02-48EA-8E97-AE3014D2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FD3FE14-D0D1-47E1-8845-20F7C240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AD4E5B-0448-4EC1-A54F-8565A44E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C0471F-A736-4067-B79C-C80E6A7D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5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F654DF-612F-4C98-B32A-54E151B0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FA97C9-DFC3-4D83-B680-AEDE5E0C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66228-9708-483E-B5FF-5A8D9143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36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949AE-A418-460E-B6F0-C7DF6F93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E68C1-DD2D-443B-B1A0-D7D2815D7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A3245E-882A-4072-93C4-6E002887D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E1079E-3EC9-4120-AD31-EEE9A731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5C431D-2E3F-495E-BA4F-829019A5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C5DF3F-136C-4DB7-A7F9-A4677DFE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53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195CA3-F694-405D-BA18-989EFB53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2C08ED-5711-4DD3-9335-906D20160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E83F70-827C-41C6-B770-588D0C775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1E2B2E1-F98D-40EC-BE76-EECD53A5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9DB381-FB0C-4D44-9A39-B7A71D0E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DFE85F-AB5A-4C38-B68E-648AA280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3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11C4BC6-4BCC-4CAD-9BC6-65D311CA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ED7FB1-F98C-4DBD-B927-8B4B5040A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166715-DD59-419F-B53C-7CE4EE368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0BABD-591A-4DDC-BA60-8BA4224EE464}" type="datetimeFigureOut">
              <a:rPr lang="it-IT" smtClean="0"/>
              <a:t>10/02/2019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2422BF-716D-4A38-AB65-DA1FCA167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223C3B-4044-4887-8B7A-FCDBCAEB0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7BFD2-3C60-4050-B547-D2569E21FC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18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erial.io/tools/color/#!/?view.left=0&amp;view.right=0&amp;primary.color=F44336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34D256B-E0FE-4180-A1F1-78B26D978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sz="3000" dirty="0"/>
              <a:t>Caso di studio di</a:t>
            </a:r>
          </a:p>
          <a:p>
            <a:r>
              <a:rPr lang="it-IT" sz="3000" dirty="0"/>
              <a:t>Sviluppo di Mobile Software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F15FAF-04BF-4DC9-969C-CF0454F150C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6909" y="1369060"/>
            <a:ext cx="6120130" cy="1894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10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5DFC4-EA3B-40F4-BFCC-172E7AB1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Numeri utili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553E73-12C4-434A-B825-E528628E5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Intent</a:t>
            </a:r>
            <a:r>
              <a:rPr lang="it-IT" dirty="0"/>
              <a:t> ACTION_DIAL </a:t>
            </a:r>
            <a:r>
              <a:rPr lang="it-IT" dirty="0">
                <a:sym typeface="Wingdings" panose="05000000000000000000" pitchFamily="2" charset="2"/>
              </a:rPr>
              <a:t> ContactsActivity.java: </a:t>
            </a:r>
            <a:r>
              <a:rPr lang="it-IT" dirty="0" err="1">
                <a:sym typeface="Wingdings" panose="05000000000000000000" pitchFamily="2" charset="2"/>
              </a:rPr>
              <a:t>onItemsSelected</a:t>
            </a:r>
            <a:endParaRPr lang="it-IT" dirty="0"/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3C8134-88BE-41F3-ADC5-C9892B9E5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8" b="7440"/>
          <a:stretch/>
        </p:blipFill>
        <p:spPr>
          <a:xfrm>
            <a:off x="2163417" y="2537014"/>
            <a:ext cx="2435088" cy="38616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C27D559-4DE1-4E1A-A7D7-5CEF02FE1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8054"/>
          <a:stretch/>
        </p:blipFill>
        <p:spPr>
          <a:xfrm>
            <a:off x="7063409" y="2508600"/>
            <a:ext cx="2570922" cy="38033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82E55E8-2A68-4DD0-A764-FA38DA8FCD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7A94C9-6462-4EAF-AE2A-00D3E185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Meteo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E5E842-E6CC-4AD1-940D-5DA47595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OpenWeatherMapHelper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HomeActivity.java: </a:t>
            </a:r>
            <a:r>
              <a:rPr lang="it-IT" dirty="0" err="1">
                <a:sym typeface="Wingdings" panose="05000000000000000000" pitchFamily="2" charset="2"/>
              </a:rPr>
              <a:t>onResume</a:t>
            </a:r>
            <a:endParaRPr lang="it-IT" dirty="0"/>
          </a:p>
          <a:p>
            <a:r>
              <a:rPr lang="it-IT" dirty="0" err="1"/>
              <a:t>WebView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MeteoActivity.java: </a:t>
            </a:r>
            <a:r>
              <a:rPr lang="it-IT" dirty="0" err="1">
                <a:sym typeface="Wingdings" panose="05000000000000000000" pitchFamily="2" charset="2"/>
              </a:rPr>
              <a:t>onCreate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481A07-2184-4D22-B6F1-C69CE6F9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2" b="62319"/>
          <a:stretch/>
        </p:blipFill>
        <p:spPr>
          <a:xfrm>
            <a:off x="1105935" y="3704320"/>
            <a:ext cx="3280536" cy="20736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FBE4B7-D650-4C62-8D76-A6FB880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7" b="7246"/>
          <a:stretch/>
        </p:blipFill>
        <p:spPr>
          <a:xfrm>
            <a:off x="7036904" y="2904689"/>
            <a:ext cx="2311037" cy="36728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B131AA-7193-43FE-BB7F-754B5CEF28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0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4C19B-B832-40F5-8AFE-490DDFBC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Meteo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0B63D0-E773-4F6E-A6C0-B9FBD5003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Parametri dell’API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77C2A2-5904-4B99-AC71-FF28DABDC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74" t="35123" r="6875" b="24238"/>
          <a:stretch/>
        </p:blipFill>
        <p:spPr>
          <a:xfrm>
            <a:off x="603432" y="2623929"/>
            <a:ext cx="11550546" cy="32600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4C3196-EED6-46A6-B80C-719296CEBF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85871-E816-4D36-96C4-AF9BDC1D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Impostazioni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69EC871-35A5-4C5B-B576-88C82E9A4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01" b="6678"/>
          <a:stretch/>
        </p:blipFill>
        <p:spPr>
          <a:xfrm>
            <a:off x="3648373" y="1825624"/>
            <a:ext cx="2447627" cy="39258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9DD6E9-C19F-48B4-A6CB-02E457AB4C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4F32CA-2147-41E5-A38A-0900159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 personale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C52C28-9107-41CA-A261-52AC4D54D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Registrazione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RegistrationActivity</a:t>
            </a:r>
            <a:r>
              <a:rPr lang="it-IT" dirty="0">
                <a:sym typeface="Wingdings" panose="05000000000000000000" pitchFamily="2" charset="2"/>
              </a:rPr>
              <a:t>: </a:t>
            </a:r>
            <a:r>
              <a:rPr lang="it-IT" dirty="0" err="1">
                <a:sym typeface="Wingdings" panose="05000000000000000000" pitchFamily="2" charset="2"/>
              </a:rPr>
              <a:t>registration</a:t>
            </a:r>
            <a:endParaRPr lang="it-IT" dirty="0"/>
          </a:p>
          <a:p>
            <a:r>
              <a:rPr lang="it-IT" dirty="0"/>
              <a:t>Primo accesso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1A7B9-A3BB-4DC5-9E1A-4B3635C3F7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4" b="7529"/>
          <a:stretch/>
        </p:blipFill>
        <p:spPr>
          <a:xfrm>
            <a:off x="2112195" y="2882900"/>
            <a:ext cx="2162251" cy="3429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2F56CDB-EA91-48FB-9B57-B41CD980D5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6" b="8610"/>
          <a:stretch/>
        </p:blipFill>
        <p:spPr>
          <a:xfrm>
            <a:off x="5857357" y="2882900"/>
            <a:ext cx="2162251" cy="33797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0BA792-9783-4DC7-BC84-737AE54B3F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5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4F32CA-2147-41E5-A38A-0900159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 personale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C52C28-9107-41CA-A261-52AC4D54D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Login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LoginActivity</a:t>
            </a:r>
            <a:r>
              <a:rPr lang="it-IT" dirty="0">
                <a:sym typeface="Wingdings" panose="05000000000000000000" pitchFamily="2" charset="2"/>
              </a:rPr>
              <a:t>: login</a:t>
            </a:r>
            <a:endParaRPr lang="it-IT" dirty="0"/>
          </a:p>
          <a:p>
            <a:r>
              <a:rPr lang="it-IT" dirty="0"/>
              <a:t>Accesso continuato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A06A59A-8111-42F0-8850-A8A3D3CC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8" b="7440"/>
          <a:stretch/>
        </p:blipFill>
        <p:spPr>
          <a:xfrm>
            <a:off x="6076656" y="2879587"/>
            <a:ext cx="2164340" cy="34323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B316EC-49BC-4C51-BC2A-406485E54B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09" b="5939"/>
          <a:stretch/>
        </p:blipFill>
        <p:spPr>
          <a:xfrm>
            <a:off x="8724900" y="2831543"/>
            <a:ext cx="2164340" cy="348035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E55D95-B27A-469E-BFE4-76C428DD6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83" t="39415" r="36087" b="43378"/>
          <a:stretch/>
        </p:blipFill>
        <p:spPr>
          <a:xfrm>
            <a:off x="653122" y="3631095"/>
            <a:ext cx="4939630" cy="15107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F1D6E1-D17A-447C-BBF6-4BECF119E6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587997-C5CA-48CB-B364-01BBE4AC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 personale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C63E23-7C39-416D-9D90-BE937A8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Generazione nuova password</a:t>
            </a:r>
          </a:p>
          <a:p>
            <a:r>
              <a:rPr lang="it-IT" dirty="0"/>
              <a:t>Notifica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48F124-59CE-434A-B1D4-4B958E938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65" b="41835"/>
          <a:stretch/>
        </p:blipFill>
        <p:spPr>
          <a:xfrm>
            <a:off x="2158862" y="3113088"/>
            <a:ext cx="3173931" cy="30638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5C4FBB-4D59-42B7-B9CA-181417242D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6334539" y="3139845"/>
            <a:ext cx="3307038" cy="29395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82CE02-889C-4E9B-A398-5CA0BB7909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0319E-8571-4E2F-A392-BAF0CD7E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 personale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DEA6B8-EF10-46FB-9A13-BBDEDF06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 </a:t>
            </a:r>
            <a:r>
              <a:rPr lang="it-IT" dirty="0">
                <a:sym typeface="Wingdings" panose="05000000000000000000" pitchFamily="2" charset="2"/>
              </a:rPr>
              <a:t> MyProfileActivity.java  update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7195CB-B8F0-4028-B4F3-253F4114BA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8" b="8212"/>
          <a:stretch/>
        </p:blipFill>
        <p:spPr>
          <a:xfrm>
            <a:off x="2557670" y="2658181"/>
            <a:ext cx="2498655" cy="39281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BE91474-1A8D-4FD8-BBC8-187B0A9B1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53984-C423-4539-AD87-D6EFD8D2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Personalizzazione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2CD67E-EDE6-40FB-BCDF-34A3764D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SharedPrefences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BarintondoPrefs.xml</a:t>
            </a:r>
            <a:endParaRPr lang="it-IT" dirty="0"/>
          </a:p>
          <a:p>
            <a:r>
              <a:rPr lang="it-IT" dirty="0"/>
              <a:t>Chips </a:t>
            </a:r>
            <a:r>
              <a:rPr lang="it-IT" dirty="0">
                <a:sym typeface="Wingdings" panose="05000000000000000000" pitchFamily="2" charset="2"/>
              </a:rPr>
              <a:t> LuogoListActivity.java  </a:t>
            </a:r>
            <a:r>
              <a:rPr lang="it-IT" dirty="0" err="1">
                <a:sym typeface="Wingdings" panose="05000000000000000000" pitchFamily="2" charset="2"/>
              </a:rPr>
              <a:t>changeChipsOrder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12A3D0-790A-4649-A700-20E54C2E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85" b="7054"/>
          <a:stretch/>
        </p:blipFill>
        <p:spPr>
          <a:xfrm>
            <a:off x="2213113" y="2890276"/>
            <a:ext cx="2260116" cy="36025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A327DE3-0D22-4726-9C6B-35C444D0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56" t="12542" r="40435" b="59828"/>
          <a:stretch/>
        </p:blipFill>
        <p:spPr>
          <a:xfrm>
            <a:off x="5274364" y="3168572"/>
            <a:ext cx="5314351" cy="27418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C91B49D-D75D-4FFA-87F2-A4F6F61BD4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77F56-B4A3-4789-A88F-165CCDC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Castellano Graziano</a:t>
            </a:r>
          </a:p>
        </p:txBody>
      </p:sp>
    </p:spTree>
    <p:extLst>
      <p:ext uri="{BB962C8B-B14F-4D97-AF65-F5344CB8AC3E}">
        <p14:creationId xmlns:p14="http://schemas.microsoft.com/office/powerpoint/2010/main" val="48652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ECA43D-0D24-4B5B-96AA-CFB911EC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Applicazione per la promozione turistica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sz="3000" dirty="0" err="1"/>
              <a:t>Barintondo</a:t>
            </a:r>
            <a:endParaRPr lang="it-IT" sz="3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AC690B-B7FD-4482-ABE9-A265F3DC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it-IT" dirty="0"/>
          </a:p>
          <a:p>
            <a:pPr marL="914400" lvl="2" indent="0">
              <a:buNone/>
            </a:pPr>
            <a:endParaRPr lang="it-IT" dirty="0"/>
          </a:p>
          <a:p>
            <a:pPr marL="914400" lvl="2" indent="0">
              <a:buNone/>
            </a:pPr>
            <a:r>
              <a:rPr lang="it-IT" dirty="0"/>
              <a:t>Gruppo: 4Designers</a:t>
            </a:r>
          </a:p>
          <a:p>
            <a:pPr marL="914400" lvl="2" indent="0">
              <a:buNone/>
            </a:pPr>
            <a:endParaRPr lang="it-IT" dirty="0"/>
          </a:p>
          <a:p>
            <a:pPr marL="914400" lvl="2" indent="0">
              <a:buNone/>
            </a:pPr>
            <a:r>
              <a:rPr lang="it-IT" dirty="0"/>
              <a:t>Componenti:</a:t>
            </a:r>
          </a:p>
          <a:p>
            <a:pPr lvl="2"/>
            <a:r>
              <a:rPr lang="it-IT" dirty="0"/>
              <a:t>Castellano Graziano</a:t>
            </a:r>
          </a:p>
          <a:p>
            <a:pPr lvl="2"/>
            <a:r>
              <a:rPr lang="it-IT" dirty="0"/>
              <a:t>Di Pierro Davide</a:t>
            </a:r>
          </a:p>
          <a:p>
            <a:pPr lvl="2"/>
            <a:r>
              <a:rPr lang="it-IT" dirty="0"/>
              <a:t>Gigante Domenico</a:t>
            </a:r>
          </a:p>
          <a:p>
            <a:pPr lvl="2"/>
            <a:r>
              <a:rPr lang="it-IT" dirty="0" err="1"/>
              <a:t>Lisco</a:t>
            </a:r>
            <a:r>
              <a:rPr lang="it-IT" dirty="0"/>
              <a:t> Federica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700" y="1409700"/>
            <a:ext cx="4229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Lista luoghi ed eventi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143" y="1689100"/>
            <a:ext cx="2456657" cy="436739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62" y="1689100"/>
            <a:ext cx="2457450" cy="4368800"/>
          </a:xfrm>
          <a:prstGeom prst="rect">
            <a:avLst/>
          </a:prstGeom>
        </p:spPr>
      </p:pic>
      <p:sp>
        <p:nvSpPr>
          <p:cNvPr id="8" name="Titolo 1"/>
          <p:cNvSpPr txBox="1">
            <a:spLocks/>
          </p:cNvSpPr>
          <p:nvPr/>
        </p:nvSpPr>
        <p:spPr>
          <a:xfrm>
            <a:off x="6502400" y="542925"/>
            <a:ext cx="4241800" cy="5337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getIntent</a:t>
            </a:r>
            <a:endParaRPr lang="it-IT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RecyclerView</a:t>
            </a:r>
            <a:endParaRPr lang="it-IT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LuogoAdapter</a:t>
            </a:r>
            <a:endParaRPr lang="it-IT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DBListner</a:t>
            </a:r>
            <a:endParaRPr lang="it-IT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LocationListner</a:t>
            </a:r>
            <a:endParaRPr lang="it-IT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 err="1"/>
              <a:t>CollectionsSort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80EB25-B349-444A-AD62-08BCBFF491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96900" y="-6439"/>
            <a:ext cx="10515600" cy="739775"/>
          </a:xfrm>
        </p:spPr>
        <p:txBody>
          <a:bodyPr>
            <a:normAutofit/>
          </a:bodyPr>
          <a:lstStyle/>
          <a:p>
            <a:r>
              <a:rPr lang="it-IT" dirty="0"/>
              <a:t>Google API: Google-Play-Services:</a:t>
            </a:r>
          </a:p>
        </p:txBody>
      </p:sp>
      <p:sp>
        <p:nvSpPr>
          <p:cNvPr id="7" name="Rettangolo 6"/>
          <p:cNvSpPr/>
          <p:nvPr/>
        </p:nvSpPr>
        <p:spPr>
          <a:xfrm>
            <a:off x="101600" y="73333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UserPermission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FusedLocationProviderClient</a:t>
            </a:r>
            <a:r>
              <a:rPr lang="it-IT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LastLocation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LocationRequest</a:t>
            </a:r>
            <a:r>
              <a:rPr lang="it-IT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LocationCallback</a:t>
            </a:r>
            <a:r>
              <a:rPr lang="it-IT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Location.distanceBetween</a:t>
            </a:r>
            <a:r>
              <a:rPr lang="it-IT" sz="2800" dirty="0"/>
              <a:t>;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650" y="1855242"/>
            <a:ext cx="6991350" cy="45910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4308280"/>
            <a:ext cx="5099050" cy="18853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6215C55-6742-45EE-AC6C-F7BBD02638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7163" y="246967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4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lstStyle/>
          <a:p>
            <a:r>
              <a:rPr lang="it-IT" dirty="0"/>
              <a:t>Dettaglio luogo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466572"/>
            <a:ext cx="2447627" cy="4351338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1466572"/>
            <a:ext cx="2443163" cy="43434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5761336" y="1279436"/>
            <a:ext cx="5998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Preferiti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ListenerLuogo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Fragment</a:t>
            </a:r>
            <a:r>
              <a:rPr lang="it-IT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Intent</a:t>
            </a:r>
            <a:r>
              <a:rPr lang="it-IT" sz="2800" dirty="0"/>
              <a:t>: </a:t>
            </a:r>
            <a:r>
              <a:rPr lang="it-IT" sz="2800" dirty="0" err="1"/>
              <a:t>maps</a:t>
            </a:r>
            <a:r>
              <a:rPr lang="it-IT" sz="2800" dirty="0"/>
              <a:t>, coupon, luogo;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RecyclerView</a:t>
            </a:r>
            <a:r>
              <a:rPr lang="it-IT" sz="2800" dirty="0"/>
              <a:t> e </a:t>
            </a:r>
            <a:r>
              <a:rPr lang="it-IT" sz="2800" dirty="0" err="1"/>
              <a:t>LuogoAdapter</a:t>
            </a:r>
            <a:r>
              <a:rPr lang="it-IT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Calcolo distanza;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6E343A5-DF7C-417A-8F5C-1E38CF302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Autofit/>
          </a:bodyPr>
          <a:lstStyle/>
          <a:p>
            <a:r>
              <a:rPr lang="it-IT" dirty="0"/>
              <a:t>Recensioni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260" y="1054099"/>
            <a:ext cx="3084512" cy="5483576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62" y="1054100"/>
            <a:ext cx="3068638" cy="5455356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6813549" y="84137"/>
            <a:ext cx="4241800" cy="1939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err="1"/>
              <a:t>getIntent</a:t>
            </a:r>
            <a:endParaRPr lang="it-IT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err="1"/>
              <a:t>RecyclerView</a:t>
            </a:r>
            <a:endParaRPr lang="it-IT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err="1"/>
              <a:t>ReviewAdapter</a:t>
            </a:r>
            <a:endParaRPr lang="it-IT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err="1"/>
              <a:t>DBListner</a:t>
            </a:r>
            <a:endParaRPr lang="it-IT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err="1"/>
              <a:t>volleyRequest</a:t>
            </a:r>
            <a:endParaRPr lang="it-IT" sz="32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245" y="2159000"/>
            <a:ext cx="5674507" cy="4350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E69161-23CA-4FFC-A4FB-5A0364335B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109" y="85838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56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Autofit/>
          </a:bodyPr>
          <a:lstStyle/>
          <a:p>
            <a:r>
              <a:rPr lang="it-IT" dirty="0" err="1"/>
              <a:t>Slider</a:t>
            </a:r>
            <a:r>
              <a:rPr lang="it-IT" dirty="0"/>
              <a:t> eventi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07100" y="671512"/>
            <a:ext cx="4889500" cy="2047875"/>
          </a:xfrm>
        </p:spPr>
        <p:txBody>
          <a:bodyPr/>
          <a:lstStyle/>
          <a:p>
            <a:r>
              <a:rPr lang="it-IT" dirty="0" err="1"/>
              <a:t>ViewPager</a:t>
            </a:r>
            <a:endParaRPr lang="it-IT" dirty="0"/>
          </a:p>
          <a:p>
            <a:r>
              <a:rPr lang="it-IT" dirty="0" err="1"/>
              <a:t>CircleIndicator</a:t>
            </a:r>
            <a:endParaRPr lang="it-IT" dirty="0"/>
          </a:p>
          <a:p>
            <a:r>
              <a:rPr lang="it-IT" dirty="0" err="1"/>
              <a:t>SliderAdapter</a:t>
            </a:r>
            <a:endParaRPr lang="it-IT" dirty="0"/>
          </a:p>
          <a:p>
            <a:r>
              <a:rPr lang="it-IT" dirty="0" err="1"/>
              <a:t>Handler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812" y="1521239"/>
            <a:ext cx="4582485" cy="42517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3C7C58-47BA-4A04-A43D-F0AB86A486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0" y="3025774"/>
            <a:ext cx="58674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A3FD4-6532-452C-A0B3-A18D0F57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Gigante Domenico</a:t>
            </a:r>
          </a:p>
        </p:txBody>
      </p:sp>
    </p:spTree>
    <p:extLst>
      <p:ext uri="{BB962C8B-B14F-4D97-AF65-F5344CB8AC3E}">
        <p14:creationId xmlns:p14="http://schemas.microsoft.com/office/powerpoint/2010/main" val="3736160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8591B7-03A1-4409-8D4F-23A2C793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dei coupon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095D64-35B8-466B-81BA-8422E0622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Persistenza remota</a:t>
            </a:r>
          </a:p>
          <a:p>
            <a:pPr lvl="1"/>
            <a:r>
              <a:rPr lang="it-IT" sz="2800" dirty="0"/>
              <a:t>Coupon e luogo</a:t>
            </a:r>
          </a:p>
          <a:p>
            <a:r>
              <a:rPr lang="it-IT" dirty="0"/>
              <a:t>Persistenza locale</a:t>
            </a:r>
          </a:p>
          <a:p>
            <a:pPr lvl="1"/>
            <a:r>
              <a:rPr lang="it-IT" sz="2800" dirty="0"/>
              <a:t>Coupon</a:t>
            </a:r>
          </a:p>
          <a:p>
            <a:r>
              <a:rPr lang="it-IT" dirty="0"/>
              <a:t>Connettività</a:t>
            </a:r>
          </a:p>
          <a:p>
            <a:pPr lvl="1"/>
            <a:r>
              <a:rPr lang="it-IT" sz="2800" dirty="0"/>
              <a:t>Bluetooth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DCFB7-A48B-4D12-845E-BE747DA388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ED226D-C07E-4C07-A45D-D24E07BA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3817" cy="1325563"/>
          </a:xfrm>
        </p:spPr>
        <p:txBody>
          <a:bodyPr/>
          <a:lstStyle/>
          <a:p>
            <a:r>
              <a:rPr lang="it-IT" dirty="0"/>
              <a:t>Persistenza remota vs locale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8AF68-F6D3-43C4-AD3F-9227B5066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9435" cy="43513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JOIN tra le tabelle Coupon e Luogo</a:t>
            </a:r>
          </a:p>
          <a:p>
            <a:r>
              <a:rPr lang="it-IT" dirty="0"/>
              <a:t>Chiamata Volley tramite classe ControllerRemoteDB.java</a:t>
            </a:r>
          </a:p>
          <a:p>
            <a:pPr lvl="1"/>
            <a:r>
              <a:rPr lang="it-IT" sz="2800" b="1" dirty="0" err="1"/>
              <a:t>onResponse</a:t>
            </a:r>
            <a:r>
              <a:rPr lang="it-IT" sz="2800" b="1" dirty="0"/>
              <a:t>(</a:t>
            </a:r>
            <a:r>
              <a:rPr lang="it-IT" sz="2800" b="1" dirty="0" err="1"/>
              <a:t>String</a:t>
            </a:r>
            <a:r>
              <a:rPr lang="it-IT" sz="2800" b="1" dirty="0"/>
              <a:t> </a:t>
            </a:r>
            <a:r>
              <a:rPr lang="it-IT" sz="2800" b="1" dirty="0" err="1"/>
              <a:t>response</a:t>
            </a:r>
            <a:r>
              <a:rPr lang="it-IT" sz="2800" b="1" dirty="0"/>
              <a:t>) </a:t>
            </a:r>
            <a:r>
              <a:rPr lang="it-IT" sz="2800" dirty="0"/>
              <a:t>e </a:t>
            </a:r>
            <a:r>
              <a:rPr lang="it-IT" sz="2800" b="1" dirty="0" err="1"/>
              <a:t>JSONArray</a:t>
            </a:r>
            <a:r>
              <a:rPr lang="it-IT" sz="2800" dirty="0"/>
              <a:t> per leggere i coupon in formato JSON</a:t>
            </a:r>
          </a:p>
          <a:p>
            <a:pPr lvl="1"/>
            <a:r>
              <a:rPr lang="it-IT" sz="2800" dirty="0"/>
              <a:t>Modello in </a:t>
            </a:r>
            <a:r>
              <a:rPr lang="it-IT" sz="2800" b="1" dirty="0"/>
              <a:t>Coupon.java </a:t>
            </a:r>
          </a:p>
          <a:p>
            <a:pPr lvl="1"/>
            <a:r>
              <a:rPr lang="it-IT" sz="2800" dirty="0"/>
              <a:t>Aggiornamento </a:t>
            </a:r>
            <a:r>
              <a:rPr lang="it-IT" sz="2800" dirty="0" err="1"/>
              <a:t>db</a:t>
            </a:r>
            <a:r>
              <a:rPr lang="it-IT" sz="2800" dirty="0"/>
              <a:t> </a:t>
            </a:r>
            <a:r>
              <a:rPr lang="it-IT" sz="2800" dirty="0" err="1"/>
              <a:t>Llcale</a:t>
            </a:r>
            <a:r>
              <a:rPr lang="it-IT" sz="2800" dirty="0"/>
              <a:t> </a:t>
            </a:r>
            <a:r>
              <a:rPr lang="it-IT" sz="2800" dirty="0" err="1"/>
              <a:t>SQLite</a:t>
            </a:r>
            <a:r>
              <a:rPr lang="it-IT" sz="2800" dirty="0"/>
              <a:t> (</a:t>
            </a:r>
            <a:r>
              <a:rPr lang="it-IT" sz="2800" dirty="0" err="1"/>
              <a:t>refresh</a:t>
            </a:r>
            <a:r>
              <a:rPr lang="it-IT" sz="2800" dirty="0"/>
              <a:t>)</a:t>
            </a:r>
          </a:p>
          <a:p>
            <a:pPr lvl="1"/>
            <a:r>
              <a:rPr lang="it-IT" sz="2800" dirty="0"/>
              <a:t>Caricamento lista coupon da </a:t>
            </a:r>
            <a:r>
              <a:rPr lang="it-IT" sz="2800" dirty="0" err="1"/>
              <a:t>db</a:t>
            </a:r>
            <a:r>
              <a:rPr lang="it-IT" sz="2800" dirty="0"/>
              <a:t> locale</a:t>
            </a:r>
          </a:p>
          <a:p>
            <a:pPr lvl="1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30F34A-BC95-4B88-87B6-322807322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36" y="1825625"/>
            <a:ext cx="3263503" cy="43513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90E2E64-6554-4EB3-821F-15A7185390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870" y="154776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CFF76-6B74-4FAF-B465-063C1DD1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9678" cy="1325563"/>
          </a:xfrm>
        </p:spPr>
        <p:txBody>
          <a:bodyPr/>
          <a:lstStyle/>
          <a:p>
            <a:r>
              <a:rPr lang="it-IT" dirty="0"/>
              <a:t>Dettaglio online vs offline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746C5A-9748-4B58-9EE8-9D65E58F9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it-IT" b="1" dirty="0"/>
              <a:t>CouponDetailActivity.java </a:t>
            </a:r>
            <a:r>
              <a:rPr lang="it-IT" dirty="0"/>
              <a:t>per mostrare la descrizione e le operazioni possibili</a:t>
            </a:r>
          </a:p>
          <a:p>
            <a:r>
              <a:rPr lang="it-IT" dirty="0"/>
              <a:t>Consultazione dettaglio luogo (online sì; offline no)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200EFA-EDE7-4571-A0FC-22E190111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536" y="1239940"/>
            <a:ext cx="4142030" cy="55227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0186720-7BBB-4A01-9DA6-E37E292D39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566" y="221037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3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7FB65-F010-4718-A258-6338DC4D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Utilizzo coupon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22B9A5-DD68-430D-BDDB-48E5C335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it-IT" dirty="0"/>
              <a:t>Tramite BT</a:t>
            </a:r>
          </a:p>
          <a:p>
            <a:r>
              <a:rPr lang="it-IT" dirty="0"/>
              <a:t>App «Utility» di appoggio (server)</a:t>
            </a:r>
          </a:p>
          <a:p>
            <a:r>
              <a:rPr lang="it-IT" dirty="0"/>
              <a:t>Messaggi essenziali in client (device con «</a:t>
            </a:r>
            <a:r>
              <a:rPr lang="it-IT" dirty="0" err="1"/>
              <a:t>Barintondo</a:t>
            </a:r>
            <a:r>
              <a:rPr lang="it-IT" dirty="0"/>
              <a:t>»)</a:t>
            </a:r>
          </a:p>
          <a:p>
            <a:r>
              <a:rPr lang="it-IT" dirty="0"/>
              <a:t>Tutta la gestione degli eventi in «Utility» </a:t>
            </a:r>
          </a:p>
          <a:p>
            <a:endParaRPr lang="it-IT" dirty="0"/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0DCA5CD7-956E-4867-9E7C-778370662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84670"/>
            <a:ext cx="3816626" cy="50888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B86CF8-E0E1-463A-9A04-961C033A51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566" y="230188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8069F-2C05-4BC9-8178-1487377F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Pierro Davide</a:t>
            </a:r>
          </a:p>
        </p:txBody>
      </p:sp>
    </p:spTree>
    <p:extLst>
      <p:ext uri="{BB962C8B-B14F-4D97-AF65-F5344CB8AC3E}">
        <p14:creationId xmlns:p14="http://schemas.microsoft.com/office/powerpoint/2010/main" val="15648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7B376-AEB1-4594-896A-1700C89D8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313"/>
            <a:ext cx="4552657" cy="5792650"/>
          </a:xfrm>
        </p:spPr>
        <p:txBody>
          <a:bodyPr/>
          <a:lstStyle/>
          <a:p>
            <a:pPr marL="0" indent="0">
              <a:buNone/>
            </a:pPr>
            <a:r>
              <a:rPr lang="it-IT" sz="4400" dirty="0"/>
              <a:t>Utilizzo coupon </a:t>
            </a:r>
          </a:p>
          <a:p>
            <a:pPr lvl="1"/>
            <a:r>
              <a:rPr lang="it-IT" dirty="0"/>
              <a:t>Sempre disponibile</a:t>
            </a:r>
          </a:p>
          <a:p>
            <a:pPr lvl="1"/>
            <a:r>
              <a:rPr lang="it-IT" dirty="0"/>
              <a:t>Si sceglie un dispositivo dalla lista e si inizia la connessione</a:t>
            </a:r>
          </a:p>
          <a:p>
            <a:pPr lvl="1"/>
            <a:r>
              <a:rPr lang="it-IT" dirty="0"/>
              <a:t>Tutti le operazioni in appositi </a:t>
            </a:r>
            <a:r>
              <a:rPr lang="it-IT" dirty="0" err="1"/>
              <a:t>thread</a:t>
            </a:r>
            <a:r>
              <a:rPr lang="it-IT" dirty="0"/>
              <a:t> di </a:t>
            </a:r>
            <a:r>
              <a:rPr lang="it-IT" b="1" dirty="0"/>
              <a:t>BTCommunicationController.java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DFCD0D-546D-4CD1-86B0-3971939CDE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034" y="605906"/>
            <a:ext cx="4316895" cy="575586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C814C35-8CF4-49AA-98AE-314CAB4560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566" y="260793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3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A62D06-2EEE-482B-A474-583A988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77" y="365125"/>
            <a:ext cx="2464794" cy="1662458"/>
          </a:xfrm>
        </p:spPr>
        <p:txBody>
          <a:bodyPr>
            <a:normAutofit/>
          </a:bodyPr>
          <a:lstStyle/>
          <a:p>
            <a:r>
              <a:rPr lang="it-IT" dirty="0"/>
              <a:t>Messaggi possibili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E3949DC-077E-4035-80C2-F9BE7B98F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704" y="1531723"/>
            <a:ext cx="3349131" cy="477663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064CEB-4B6A-4A82-B5CA-288F68D8EF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299" y="1531723"/>
            <a:ext cx="3455971" cy="47766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1679-0FD8-4EF7-92A5-F452005629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5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701A5-DAE0-4709-9FA0-ED7D0FF0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30078" cy="1325563"/>
          </a:xfrm>
        </p:spPr>
        <p:txBody>
          <a:bodyPr/>
          <a:lstStyle/>
          <a:p>
            <a:r>
              <a:rPr lang="it-IT" dirty="0"/>
              <a:t>Gestione dei preferiti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EB6010-2EE1-4B51-800D-8355056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1591" cy="4351338"/>
          </a:xfrm>
        </p:spPr>
        <p:txBody>
          <a:bodyPr/>
          <a:lstStyle/>
          <a:p>
            <a:r>
              <a:rPr lang="it-IT" dirty="0"/>
              <a:t>Online</a:t>
            </a:r>
          </a:p>
          <a:p>
            <a:r>
              <a:rPr lang="it-IT" dirty="0"/>
              <a:t>Riutilizza la stessa logica e gli stessi componenti delle altre liste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1D9DC9-15C3-40B1-A911-56442C9C6F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314" y="825172"/>
            <a:ext cx="4299356" cy="57324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4C39B-F638-46B5-A250-33923DF10C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461" y="11501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59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92F72-F2B6-4601-9C68-D61045F0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2443" cy="1325563"/>
          </a:xfrm>
        </p:spPr>
        <p:txBody>
          <a:bodyPr/>
          <a:lstStyle/>
          <a:p>
            <a:r>
              <a:rPr lang="it-IT" dirty="0"/>
              <a:t>Gestione dei preferiti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16947E-C86B-4CE4-BE83-2347B885E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64" y="560315"/>
            <a:ext cx="4399723" cy="586629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26049B-2849-457C-964F-4C4333D8556C}"/>
              </a:ext>
            </a:extLst>
          </p:cNvPr>
          <p:cNvSpPr txBox="1"/>
          <p:nvPr/>
        </p:nvSpPr>
        <p:spPr>
          <a:xfrm>
            <a:off x="940905" y="1855304"/>
            <a:ext cx="5340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Doppia notifica: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Colorazione Blue della stella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Toast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B913F4-6285-4E34-87E7-9C2A3FB366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566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713E0-4DE1-4AB4-B2EE-349B6587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50565" cy="1325563"/>
          </a:xfrm>
        </p:spPr>
        <p:txBody>
          <a:bodyPr/>
          <a:lstStyle/>
          <a:p>
            <a:r>
              <a:rPr lang="it-IT" dirty="0"/>
              <a:t>Gestione dei preferiti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3306E-CC2F-4738-AC8B-85E536B6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2357" cy="4351338"/>
          </a:xfrm>
        </p:spPr>
        <p:txBody>
          <a:bodyPr>
            <a:normAutofit fontScale="85000" lnSpcReduction="20000"/>
          </a:bodyPr>
          <a:lstStyle/>
          <a:p>
            <a:r>
              <a:rPr lang="it-IT" sz="3000" dirty="0"/>
              <a:t>In cima alla lista per voto (attributo luogo) </a:t>
            </a:r>
          </a:p>
          <a:p>
            <a:pPr lvl="1"/>
            <a:r>
              <a:rPr lang="it-IT" sz="3000" dirty="0"/>
              <a:t>Si ottengono nella home tutti i preferiti</a:t>
            </a:r>
          </a:p>
          <a:p>
            <a:pPr lvl="1"/>
            <a:r>
              <a:rPr lang="it-IT" sz="3000" dirty="0"/>
              <a:t>Si salvano e, se sono luoghi preferiti, si aggiunge voto +10</a:t>
            </a:r>
          </a:p>
          <a:p>
            <a:r>
              <a:rPr lang="it-IT" sz="3000" dirty="0"/>
              <a:t>Lista caricata nella home con </a:t>
            </a:r>
            <a:r>
              <a:rPr lang="it-IT" sz="3000" b="1" dirty="0" err="1"/>
              <a:t>populateInterestsCod</a:t>
            </a:r>
            <a:r>
              <a:rPr lang="it-IT" sz="3000" b="1" dirty="0"/>
              <a:t>(); </a:t>
            </a:r>
            <a:r>
              <a:rPr lang="it-IT" sz="3000" dirty="0"/>
              <a:t>è un </a:t>
            </a:r>
            <a:r>
              <a:rPr lang="it-IT" sz="3000" dirty="0" err="1"/>
              <a:t>arrayList</a:t>
            </a:r>
            <a:r>
              <a:rPr lang="it-IT" sz="3000" dirty="0"/>
              <a:t> di codici dei Luoghi</a:t>
            </a:r>
          </a:p>
          <a:p>
            <a:r>
              <a:rPr lang="it-IT" sz="3000" dirty="0"/>
              <a:t>Controllo sul preferito per impostare il voto fatto in </a:t>
            </a:r>
            <a:r>
              <a:rPr lang="it-IT" sz="3000" b="1" dirty="0" err="1"/>
              <a:t>getLuoghiList</a:t>
            </a:r>
            <a:r>
              <a:rPr lang="it-IT" sz="3000" b="1" dirty="0"/>
              <a:t>()</a:t>
            </a:r>
          </a:p>
          <a:p>
            <a:r>
              <a:rPr lang="it-IT" sz="3000" dirty="0"/>
              <a:t>Tutti i metodi in </a:t>
            </a:r>
            <a:r>
              <a:rPr lang="it-IT" sz="3000" b="1" dirty="0"/>
              <a:t>ControllerRemoteDB.java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BE3170-ED11-4613-B4D0-91400D0AD8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557" y="884496"/>
            <a:ext cx="4213053" cy="56174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131CB69-3D8A-4944-BD83-36220ECE59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532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7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03037-A0F4-41ED-9A11-491D032B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Lisco</a:t>
            </a:r>
            <a:r>
              <a:rPr lang="it-IT" dirty="0"/>
              <a:t> Federica</a:t>
            </a:r>
          </a:p>
        </p:txBody>
      </p:sp>
    </p:spTree>
    <p:extLst>
      <p:ext uri="{BB962C8B-B14F-4D97-AF65-F5344CB8AC3E}">
        <p14:creationId xmlns:p14="http://schemas.microsoft.com/office/powerpoint/2010/main" val="1455518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E1ABA4-F5AC-4CAC-A7D8-61F91639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Material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7B6A27-5F88-4526-A3D8-6C850A2C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t-IT" dirty="0"/>
              <a:t>Superfici tattili</a:t>
            </a:r>
          </a:p>
          <a:p>
            <a:pPr lvl="1"/>
            <a:r>
              <a:rPr lang="it-IT" dirty="0"/>
              <a:t>Layout</a:t>
            </a:r>
          </a:p>
          <a:p>
            <a:pPr lvl="1"/>
            <a:r>
              <a:rPr lang="it-IT" dirty="0"/>
              <a:t>bottoni</a:t>
            </a:r>
          </a:p>
          <a:p>
            <a:pPr lvl="0"/>
            <a:r>
              <a:rPr lang="it-IT" dirty="0"/>
              <a:t>Animazioni intelligenti</a:t>
            </a:r>
          </a:p>
          <a:p>
            <a:pPr lvl="1"/>
            <a:r>
              <a:rPr lang="it-IT" dirty="0" err="1"/>
              <a:t>ImageSwitcherController</a:t>
            </a:r>
            <a:endParaRPr lang="it-IT" dirty="0"/>
          </a:p>
          <a:p>
            <a:pPr lvl="1"/>
            <a:r>
              <a:rPr lang="it-IT" dirty="0" err="1"/>
              <a:t>CouponDetailActivity</a:t>
            </a:r>
            <a:endParaRPr lang="it-IT" dirty="0"/>
          </a:p>
          <a:p>
            <a:pPr lvl="1"/>
            <a:r>
              <a:rPr lang="it-IT" dirty="0" err="1"/>
              <a:t>LuogoDetailActivity</a:t>
            </a:r>
            <a:endParaRPr lang="it-IT" dirty="0"/>
          </a:p>
          <a:p>
            <a:pPr lvl="1"/>
            <a:r>
              <a:rPr lang="it-IT" dirty="0" err="1"/>
              <a:t>LuogoDirectionFragment</a:t>
            </a:r>
            <a:endParaRPr lang="it-IT" dirty="0"/>
          </a:p>
          <a:p>
            <a:pPr lvl="1"/>
            <a:r>
              <a:rPr lang="it-IT" dirty="0" err="1"/>
              <a:t>LuogoListActivity</a:t>
            </a:r>
            <a:endParaRPr lang="it-IT" dirty="0"/>
          </a:p>
          <a:p>
            <a:pPr lvl="1"/>
            <a:r>
              <a:rPr lang="it-IT" dirty="0" err="1"/>
              <a:t>LoginActivity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489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0C64AA-F772-445B-A189-E1627F2D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77" y="203032"/>
            <a:ext cx="6438831" cy="1134097"/>
          </a:xfrm>
        </p:spPr>
        <p:txBody>
          <a:bodyPr/>
          <a:lstStyle/>
          <a:p>
            <a:r>
              <a:rPr lang="it-IT" dirty="0"/>
              <a:t>Superfici tattili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5277A6-DF7F-46DE-B06D-4FC783792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1191" y="1040085"/>
            <a:ext cx="3992095" cy="2922316"/>
          </a:xfrm>
        </p:spPr>
        <p:txBody>
          <a:bodyPr anchor="t">
            <a:noAutofit/>
          </a:bodyPr>
          <a:lstStyle/>
          <a:p>
            <a:r>
              <a:rPr lang="it-IT" sz="2600" b="0" dirty="0"/>
              <a:t>Home: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b="0" dirty="0" err="1"/>
              <a:t>DrawerLayout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LinearLayoutCompat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ConstrantLayout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RelativeLayout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TableLayout</a:t>
            </a:r>
            <a:endParaRPr lang="it-IT" sz="2600" b="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2080AED-E8E4-4A91-8919-3806B7A82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68553"/>
            <a:ext cx="2525314" cy="4489447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132B2E4-5D62-428B-B680-D121C9BD8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7170" y="1040085"/>
            <a:ext cx="4467595" cy="4843005"/>
          </a:xfrm>
        </p:spPr>
        <p:txBody>
          <a:bodyPr anchor="t">
            <a:normAutofit/>
          </a:bodyPr>
          <a:lstStyle/>
          <a:p>
            <a:r>
              <a:rPr lang="it-IT" sz="2600" b="0" dirty="0"/>
              <a:t>Lista attrazioni</a:t>
            </a:r>
          </a:p>
          <a:p>
            <a:r>
              <a:rPr lang="it-IT" sz="2600" b="0" dirty="0"/>
              <a:t>Chip</a:t>
            </a:r>
          </a:p>
          <a:p>
            <a:r>
              <a:rPr lang="it-IT" sz="2600" b="0" dirty="0" err="1"/>
              <a:t>Toolbar_switch_categories</a:t>
            </a:r>
            <a:endParaRPr lang="it-IT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b="0" dirty="0" err="1"/>
              <a:t>DrawerLayout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LinearLayoutCompact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HorizontalScrollView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SwipeRefreshLayout</a:t>
            </a:r>
            <a:endParaRPr lang="it-IT" sz="2600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it-IT" sz="1600" b="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0E1C11-3EFA-40EE-BF5A-152E503E47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498" y="2359026"/>
            <a:ext cx="2530672" cy="4498974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BBB0D4E-FA88-4529-9A52-B41679B1EB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2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286BF-146E-490E-B87F-D9C12084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Superfici tattili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D3A25A-3B13-4FBE-999B-67ED6AFE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04" y="1508885"/>
            <a:ext cx="3626194" cy="4538270"/>
          </a:xfrm>
        </p:spPr>
        <p:txBody>
          <a:bodyPr anchor="t">
            <a:noAutofit/>
          </a:bodyPr>
          <a:lstStyle/>
          <a:p>
            <a:r>
              <a:rPr lang="it-IT" sz="2600" b="0" dirty="0"/>
              <a:t>Dettaglio:</a:t>
            </a:r>
          </a:p>
          <a:p>
            <a:r>
              <a:rPr lang="it-IT" sz="2600" b="0" dirty="0"/>
              <a:t>Bottoni </a:t>
            </a:r>
            <a:r>
              <a:rPr lang="it-IT" sz="2600" b="0" dirty="0" err="1"/>
              <a:t>material</a:t>
            </a:r>
            <a:r>
              <a:rPr lang="it-IT" sz="2600" b="0" dirty="0"/>
              <a:t> design</a:t>
            </a:r>
          </a:p>
          <a:p>
            <a:r>
              <a:rPr lang="it-IT" sz="2600" b="0" dirty="0" err="1"/>
              <a:t>FloatingActionButton</a:t>
            </a:r>
            <a:endParaRPr lang="it-IT" sz="2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LinearLayoutCompat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CoordinatorLayout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LuogoVoteLayout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FrameLayout</a:t>
            </a:r>
            <a:r>
              <a:rPr lang="it-IT" sz="2600" b="0" dirty="0"/>
              <a:t> </a:t>
            </a:r>
            <a:endParaRPr lang="it-IT" sz="2600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2870670-6B60-4450-BC91-56DD5BE6D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966" y="2329255"/>
            <a:ext cx="2547418" cy="452874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9CFC89A-5CDC-4F91-A682-2D967048C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017" y="1690688"/>
            <a:ext cx="3435626" cy="4495200"/>
          </a:xfrm>
        </p:spPr>
        <p:txBody>
          <a:bodyPr anchor="t">
            <a:normAutofit/>
          </a:bodyPr>
          <a:lstStyle/>
          <a:p>
            <a:r>
              <a:rPr lang="it-IT" sz="2600" b="0" dirty="0"/>
              <a:t>Review:</a:t>
            </a:r>
          </a:p>
          <a:p>
            <a:r>
              <a:rPr lang="it-IT" sz="2600" b="0" dirty="0" err="1"/>
              <a:t>FloatingActionButton</a:t>
            </a:r>
            <a:endParaRPr lang="it-IT" sz="2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CoordinatorLayout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RecicleView</a:t>
            </a:r>
            <a:endParaRPr lang="it-IT" sz="2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LinearLayout</a:t>
            </a:r>
            <a:endParaRPr lang="it-IT" sz="26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600" b="0" dirty="0" err="1"/>
              <a:t>ConstraintLayout</a:t>
            </a:r>
            <a:endParaRPr lang="it-IT" sz="2600" b="0" dirty="0"/>
          </a:p>
          <a:p>
            <a:pPr lvl="1"/>
            <a:endParaRPr lang="it-IT" sz="1600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F2B21ABF-D947-4862-9AE9-720D2F5530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4582" y="2329254"/>
            <a:ext cx="2547418" cy="452874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5D7207-6312-42C5-9EB6-5BCDEE33B4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5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4F7FE-C509-4CC2-A716-64174FDF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28" y="668564"/>
            <a:ext cx="5256212" cy="720271"/>
          </a:xfrm>
        </p:spPr>
        <p:txBody>
          <a:bodyPr/>
          <a:lstStyle/>
          <a:p>
            <a:r>
              <a:rPr lang="it-IT" sz="4400" dirty="0"/>
              <a:t>Animazioni</a:t>
            </a:r>
            <a:r>
              <a:rPr lang="it-IT" dirty="0"/>
              <a:t> </a:t>
            </a:r>
            <a:r>
              <a:rPr lang="it-IT" sz="4400" dirty="0"/>
              <a:t>intelligenti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6DDA766-2602-4B79-ACC0-2AC904165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310" y="1853648"/>
            <a:ext cx="5129695" cy="4038600"/>
          </a:xfrm>
        </p:spPr>
        <p:txBody>
          <a:bodyPr>
            <a:normAutofit fontScale="32500" lnSpcReduction="20000"/>
          </a:bodyPr>
          <a:lstStyle/>
          <a:p>
            <a:r>
              <a:rPr lang="it-IT" sz="8000" dirty="0"/>
              <a:t>Schermata di login e di registrazione</a:t>
            </a:r>
          </a:p>
          <a:p>
            <a:endParaRPr lang="it-IT" sz="8000" dirty="0"/>
          </a:p>
          <a:p>
            <a:r>
              <a:rPr lang="it-IT" sz="8000" dirty="0"/>
              <a:t>Uso della classe </a:t>
            </a:r>
            <a:r>
              <a:rPr lang="it-IT" sz="8000" dirty="0" err="1"/>
              <a:t>imageSwithController</a:t>
            </a:r>
            <a:r>
              <a:rPr lang="it-IT" sz="8000" dirty="0"/>
              <a:t> che richiede un </a:t>
            </a:r>
            <a:r>
              <a:rPr lang="it-IT" sz="8000" dirty="0" err="1"/>
              <a:t>ImageSwitcher</a:t>
            </a:r>
            <a:r>
              <a:rPr lang="it-IT" sz="8000" dirty="0"/>
              <a:t>.</a:t>
            </a:r>
          </a:p>
          <a:p>
            <a:r>
              <a:rPr lang="it-IT" sz="8000" dirty="0"/>
              <a:t>Pagine xml usate:</a:t>
            </a:r>
            <a:endParaRPr lang="en-US" sz="8000" dirty="0"/>
          </a:p>
          <a:p>
            <a:pPr marL="457200" indent="-457200">
              <a:buFontTx/>
              <a:buChar char="-"/>
            </a:pPr>
            <a:r>
              <a:rPr lang="it-IT" sz="8000" dirty="0"/>
              <a:t>Left_to_right_in.xml</a:t>
            </a:r>
          </a:p>
          <a:p>
            <a:pPr marL="457200" indent="-457200">
              <a:buFontTx/>
              <a:buChar char="-"/>
            </a:pPr>
            <a:r>
              <a:rPr lang="it-IT" sz="8000" dirty="0"/>
              <a:t>Left_to_right_out.xml</a:t>
            </a:r>
          </a:p>
          <a:p>
            <a:r>
              <a:rPr lang="it-IT" sz="8000" dirty="0"/>
              <a:t>Animazione di tipo </a:t>
            </a:r>
            <a:r>
              <a:rPr lang="it-IT" sz="8000" dirty="0" err="1"/>
              <a:t>Translate</a:t>
            </a:r>
            <a:r>
              <a:rPr lang="it-IT" sz="8000" dirty="0"/>
              <a:t>(Delta)</a:t>
            </a:r>
          </a:p>
          <a:p>
            <a:pPr marL="457200" indent="-457200">
              <a:buFontTx/>
              <a:buChar char="-"/>
            </a:pPr>
            <a:endParaRPr lang="it-IT" sz="8000" dirty="0"/>
          </a:p>
          <a:p>
            <a:endParaRPr lang="it-IT" sz="2800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933DD2-5000-4D9D-BCA1-94722665B4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70C9A84-A913-4A49-9137-D29B1CE06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3719" r="532" b="42223"/>
          <a:stretch/>
        </p:blipFill>
        <p:spPr>
          <a:xfrm>
            <a:off x="5969483" y="0"/>
            <a:ext cx="3837126" cy="370729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FA153E1-9658-4CB9-A3BF-48A0A0802D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91" b="41111"/>
          <a:stretch/>
        </p:blipFill>
        <p:spPr>
          <a:xfrm>
            <a:off x="8334375" y="3124200"/>
            <a:ext cx="3857625" cy="38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AA07C-AE6D-43E5-A8B9-3BC26D36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Scopo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7D48F-AD79-4340-AEC7-94429D2EA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Barintondo</a:t>
            </a:r>
            <a:r>
              <a:rPr lang="it-IT" dirty="0"/>
              <a:t> è un’applicazione nata con uno scopo preciso: favorire il turismo nella città di Bari.</a:t>
            </a:r>
          </a:p>
          <a:p>
            <a:pPr marL="0" indent="0">
              <a:buNone/>
            </a:pPr>
            <a:r>
              <a:rPr lang="it-IT" dirty="0"/>
              <a:t>A tal punto, l’applicazione dovrà offrire un insieme di funzionalità che accompagni e supporti il turista in tutte le fasi di esplorazione: dalla ricerca dei punti d’interesse fino alla consultazione di eventi, passando per la consultazione del meteo e l’utilizzo di coupon in determinati luoghi di interesse.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100375-AC6B-4E8E-9BD0-14AB796AE5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F8472D6-F9D0-4D29-ABDF-97CAE511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 intelligenti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216E99-EC8E-40F5-B6D5-ACCD3440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5" y="1825625"/>
            <a:ext cx="6559827" cy="4084845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it-IT" sz="2800" dirty="0"/>
              <a:t>Activity</a:t>
            </a:r>
          </a:p>
          <a:p>
            <a:pPr lvl="1"/>
            <a:r>
              <a:rPr lang="it-IT" sz="2800" dirty="0" err="1"/>
              <a:t>CouponDetailActivity</a:t>
            </a:r>
            <a:endParaRPr lang="it-IT" sz="2800" dirty="0"/>
          </a:p>
          <a:p>
            <a:pPr lvl="1"/>
            <a:r>
              <a:rPr lang="it-IT" sz="2800" dirty="0" err="1"/>
              <a:t>LuogoDetailActivity</a:t>
            </a:r>
            <a:endParaRPr lang="it-IT" sz="2800" dirty="0"/>
          </a:p>
          <a:p>
            <a:pPr lvl="1"/>
            <a:r>
              <a:rPr lang="it-IT" sz="2800" dirty="0" err="1"/>
              <a:t>LuogoDirectionFragment</a:t>
            </a:r>
            <a:endParaRPr lang="it-IT" sz="2800" dirty="0"/>
          </a:p>
          <a:p>
            <a:pPr lvl="1"/>
            <a:r>
              <a:rPr lang="it-IT" sz="2800" dirty="0" err="1"/>
              <a:t>LuogoListActivity</a:t>
            </a:r>
            <a:endParaRPr lang="it-IT" sz="2800" dirty="0"/>
          </a:p>
          <a:p>
            <a:pPr marL="457200" lvl="1" indent="0">
              <a:buNone/>
            </a:pPr>
            <a:r>
              <a:rPr lang="it-IT" sz="2800" dirty="0"/>
              <a:t>Pagine xml usate</a:t>
            </a:r>
          </a:p>
          <a:p>
            <a:pPr lvl="1">
              <a:buFontTx/>
              <a:buChar char="-"/>
            </a:pPr>
            <a:r>
              <a:rPr lang="it-IT" sz="2800" dirty="0"/>
              <a:t>slide_in.xml</a:t>
            </a:r>
          </a:p>
          <a:p>
            <a:pPr lvl="1">
              <a:buFontTx/>
              <a:buChar char="-"/>
            </a:pPr>
            <a:r>
              <a:rPr lang="it-IT" sz="2800" dirty="0"/>
              <a:t>Slide_out.xml</a:t>
            </a:r>
          </a:p>
          <a:p>
            <a:pPr marL="457200" lvl="1" indent="0">
              <a:buNone/>
            </a:pPr>
            <a:r>
              <a:rPr lang="it-IT" sz="2800" dirty="0"/>
              <a:t>Animazione di tipo </a:t>
            </a:r>
            <a:r>
              <a:rPr lang="it-IT" sz="2800" dirty="0" err="1"/>
              <a:t>translate</a:t>
            </a:r>
            <a:endParaRPr lang="it-IT" sz="2800" dirty="0"/>
          </a:p>
          <a:p>
            <a:pPr marL="457200" lvl="1" indent="0">
              <a:buNone/>
            </a:pPr>
            <a:r>
              <a:rPr lang="it-IT" sz="2800" dirty="0"/>
              <a:t>Uso del metodo:</a:t>
            </a:r>
          </a:p>
          <a:p>
            <a:pPr marL="457200" lvl="1" indent="0">
              <a:buNone/>
            </a:pPr>
            <a:r>
              <a:rPr lang="it-IT" sz="2800" dirty="0"/>
              <a:t> </a:t>
            </a:r>
            <a:r>
              <a:rPr lang="it-IT" sz="2800" dirty="0" err="1"/>
              <a:t>overridePendingTransition</a:t>
            </a:r>
            <a:endParaRPr lang="it-IT" sz="2800" dirty="0"/>
          </a:p>
          <a:p>
            <a:pPr marL="457200" lvl="1" indent="0">
              <a:buNone/>
            </a:pPr>
            <a:r>
              <a:rPr lang="it-IT" sz="2800" dirty="0"/>
              <a:t>(</a:t>
            </a:r>
            <a:r>
              <a:rPr lang="it-IT" sz="2800" dirty="0" err="1"/>
              <a:t>int</a:t>
            </a:r>
            <a:r>
              <a:rPr lang="it-IT" sz="2800" dirty="0"/>
              <a:t> </a:t>
            </a:r>
            <a:r>
              <a:rPr lang="it-IT" sz="2800" dirty="0" err="1"/>
              <a:t>enterAnim</a:t>
            </a:r>
            <a:r>
              <a:rPr lang="it-IT" sz="2800" dirty="0"/>
              <a:t>, </a:t>
            </a:r>
            <a:r>
              <a:rPr lang="it-IT" sz="2800" dirty="0" err="1"/>
              <a:t>int</a:t>
            </a:r>
            <a:r>
              <a:rPr lang="it-IT" sz="2800" dirty="0"/>
              <a:t> </a:t>
            </a:r>
            <a:r>
              <a:rPr lang="it-IT" sz="2800" dirty="0" err="1"/>
              <a:t>exitAnim</a:t>
            </a:r>
            <a:r>
              <a:rPr lang="it-IT" sz="2800" dirty="0"/>
              <a:t>)</a:t>
            </a:r>
          </a:p>
          <a:p>
            <a:pPr marL="457200" lvl="1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BBF606-0974-49B5-A422-8C9EC48DCC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486" y="1267051"/>
            <a:ext cx="2632500" cy="4680000"/>
          </a:xfrm>
          <a:prstGeom prst="rect">
            <a:avLst/>
          </a:prstGeom>
        </p:spPr>
      </p:pic>
      <p:sp>
        <p:nvSpPr>
          <p:cNvPr id="9" name="Freccia destra con strisce 8">
            <a:extLst>
              <a:ext uri="{FF2B5EF4-FFF2-40B4-BE49-F238E27FC236}">
                <a16:creationId xmlns:a16="http://schemas.microsoft.com/office/drawing/2014/main" id="{9F390975-7695-4DE6-8EA6-3EA5C4C5B111}"/>
              </a:ext>
            </a:extLst>
          </p:cNvPr>
          <p:cNvSpPr/>
          <p:nvPr/>
        </p:nvSpPr>
        <p:spPr>
          <a:xfrm rot="10800000">
            <a:off x="8329191" y="3210063"/>
            <a:ext cx="914400" cy="596348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101E3A6-4CEE-4302-9EA3-29EFA7A96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57B680-B8BF-4670-83FC-360873789C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0475" y="12919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93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5EA29-6324-4FEE-B91B-35EF61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 intelligenti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22ED9D-93FE-4D04-B61B-9D276868F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it-IT" sz="2600" dirty="0"/>
              <a:t>Activity</a:t>
            </a:r>
          </a:p>
          <a:p>
            <a:pPr lvl="1"/>
            <a:r>
              <a:rPr lang="it-IT" sz="2600" dirty="0" err="1"/>
              <a:t>LoginActivity</a:t>
            </a:r>
            <a:endParaRPr lang="it-IT" sz="2600" dirty="0"/>
          </a:p>
          <a:p>
            <a:pPr marL="457200" lvl="1" indent="0">
              <a:buNone/>
            </a:pPr>
            <a:r>
              <a:rPr lang="it-IT" sz="2600" dirty="0"/>
              <a:t>Pagine xml usate</a:t>
            </a:r>
          </a:p>
          <a:p>
            <a:pPr lvl="1">
              <a:buFontTx/>
              <a:buChar char="-"/>
            </a:pPr>
            <a:r>
              <a:rPr lang="it-IT" sz="2600" dirty="0"/>
              <a:t>slide_up.xml</a:t>
            </a:r>
          </a:p>
          <a:p>
            <a:pPr lvl="1">
              <a:buFontTx/>
              <a:buChar char="-"/>
            </a:pPr>
            <a:r>
              <a:rPr lang="it-IT" sz="2600" dirty="0"/>
              <a:t>Slide_down.xml</a:t>
            </a:r>
          </a:p>
          <a:p>
            <a:pPr marL="457200" lvl="1" indent="0">
              <a:buNone/>
            </a:pPr>
            <a:r>
              <a:rPr lang="it-IT" sz="2600" dirty="0"/>
              <a:t>Animazione di tipo </a:t>
            </a:r>
            <a:r>
              <a:rPr lang="it-IT" sz="2600" dirty="0" err="1"/>
              <a:t>translate</a:t>
            </a:r>
            <a:r>
              <a:rPr lang="it-IT" sz="2600" dirty="0"/>
              <a:t> e </a:t>
            </a:r>
            <a:r>
              <a:rPr lang="it-IT" sz="2600" dirty="0" err="1"/>
              <a:t>alpha</a:t>
            </a:r>
            <a:endParaRPr lang="it-IT" sz="2600" dirty="0"/>
          </a:p>
          <a:p>
            <a:pPr marL="457200" lvl="1" indent="0">
              <a:buNone/>
            </a:pPr>
            <a:r>
              <a:rPr lang="it-IT" sz="2600" dirty="0"/>
              <a:t>Uso del metodo:</a:t>
            </a:r>
          </a:p>
          <a:p>
            <a:pPr marL="457200" lvl="1" indent="0">
              <a:buNone/>
            </a:pPr>
            <a:r>
              <a:rPr lang="it-IT" sz="2600" dirty="0"/>
              <a:t> </a:t>
            </a:r>
            <a:r>
              <a:rPr lang="it-IT" sz="2600" dirty="0" err="1"/>
              <a:t>overridePendingTransition</a:t>
            </a:r>
            <a:endParaRPr lang="it-IT" sz="2600" dirty="0"/>
          </a:p>
          <a:p>
            <a:pPr marL="457200" lvl="1" indent="0">
              <a:buNone/>
            </a:pPr>
            <a:r>
              <a:rPr lang="it-IT" sz="2600" dirty="0"/>
              <a:t>(</a:t>
            </a:r>
            <a:r>
              <a:rPr lang="it-IT" sz="2600" dirty="0" err="1"/>
              <a:t>int</a:t>
            </a:r>
            <a:r>
              <a:rPr lang="it-IT" sz="2600" dirty="0"/>
              <a:t> </a:t>
            </a:r>
            <a:r>
              <a:rPr lang="it-IT" sz="2600" dirty="0" err="1"/>
              <a:t>enterAnim</a:t>
            </a:r>
            <a:r>
              <a:rPr lang="it-IT" sz="2600" dirty="0"/>
              <a:t>, </a:t>
            </a:r>
            <a:r>
              <a:rPr lang="it-IT" sz="2600" dirty="0" err="1"/>
              <a:t>int</a:t>
            </a:r>
            <a:r>
              <a:rPr lang="it-IT" sz="2600" dirty="0"/>
              <a:t> </a:t>
            </a:r>
            <a:r>
              <a:rPr lang="it-IT" sz="2600" dirty="0" err="1"/>
              <a:t>exitAnim</a:t>
            </a:r>
            <a:r>
              <a:rPr lang="it-IT" sz="2600" dirty="0"/>
              <a:t>)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1011FA-487F-4A52-BF1B-B3485B057C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459" y="0"/>
            <a:ext cx="2227500" cy="3960000"/>
          </a:xfrm>
          <a:prstGeom prst="rect">
            <a:avLst/>
          </a:prstGeom>
        </p:spPr>
      </p:pic>
      <p:sp>
        <p:nvSpPr>
          <p:cNvPr id="6" name="Freccia destra con strisce 5">
            <a:extLst>
              <a:ext uri="{FF2B5EF4-FFF2-40B4-BE49-F238E27FC236}">
                <a16:creationId xmlns:a16="http://schemas.microsoft.com/office/drawing/2014/main" id="{4F8385C4-E1A3-4777-9B72-55A25E577435}"/>
              </a:ext>
            </a:extLst>
          </p:cNvPr>
          <p:cNvSpPr/>
          <p:nvPr/>
        </p:nvSpPr>
        <p:spPr>
          <a:xfrm rot="16200000">
            <a:off x="10270381" y="1849714"/>
            <a:ext cx="914400" cy="596348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5A415A8-F8F0-41E8-8DE7-B360656E7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831" y="2716186"/>
            <a:ext cx="2227500" cy="3960000"/>
          </a:xfrm>
          <a:prstGeom prst="rect">
            <a:avLst/>
          </a:prstGeom>
        </p:spPr>
      </p:pic>
      <p:sp>
        <p:nvSpPr>
          <p:cNvPr id="9" name="Freccia destra con strisce 8">
            <a:extLst>
              <a:ext uri="{FF2B5EF4-FFF2-40B4-BE49-F238E27FC236}">
                <a16:creationId xmlns:a16="http://schemas.microsoft.com/office/drawing/2014/main" id="{B5CF12D6-330C-4DD3-8464-CFE506055554}"/>
              </a:ext>
            </a:extLst>
          </p:cNvPr>
          <p:cNvSpPr/>
          <p:nvPr/>
        </p:nvSpPr>
        <p:spPr>
          <a:xfrm rot="5400000">
            <a:off x="7673009" y="4174575"/>
            <a:ext cx="914400" cy="596348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212AD99-D6ED-4EC9-8E19-31EF3E2783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5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577FBC9-11A4-4371-9F51-CCE00843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D6D5ECF-CD0A-4FA7-8E1D-074343E1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71" t="22610" r="23117" b="34144"/>
          <a:stretch/>
        </p:blipFill>
        <p:spPr>
          <a:xfrm>
            <a:off x="742122" y="1531661"/>
            <a:ext cx="7142120" cy="34379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6F4FEC-122B-4758-A9FF-7AE726168E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D9FC6D-B755-41C2-979C-7C1B605B2D0C}"/>
              </a:ext>
            </a:extLst>
          </p:cNvPr>
          <p:cNvSpPr txBox="1"/>
          <p:nvPr/>
        </p:nvSpPr>
        <p:spPr>
          <a:xfrm>
            <a:off x="8560904" y="1705666"/>
            <a:ext cx="32334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I colori sono stati scelti con il supporto della palette di </a:t>
            </a:r>
            <a:r>
              <a:rPr lang="it-IT" sz="2600" dirty="0" err="1"/>
              <a:t>google</a:t>
            </a:r>
            <a:r>
              <a:rPr lang="it-IT" sz="2600" dirty="0"/>
              <a:t>. </a:t>
            </a:r>
            <a:r>
              <a:rPr lang="it-IT" sz="2600" dirty="0">
                <a:hlinkClick r:id="rId4"/>
              </a:rPr>
              <a:t>https://material.io/tools/color/#!/?view.left=0&amp;view.right=0&amp;primary.color=F44336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39688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8F15861-1B13-41EB-BA5B-3386A01D2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92CD41-4140-4C82-A3A4-4F962FD5AB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5855" y="0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C11A0-52F7-4926-9ABB-8882367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chi è rivolta?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E39-98FC-4289-B5D6-0237370A3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Barintondo</a:t>
            </a:r>
            <a:r>
              <a:rPr lang="it-IT" dirty="0"/>
              <a:t> è destinata a qualsiasi tipo di turista che fa visita alla città di Bari. Il nome «</a:t>
            </a:r>
            <a:r>
              <a:rPr lang="it-IT" dirty="0" err="1"/>
              <a:t>Barintondo</a:t>
            </a:r>
            <a:r>
              <a:rPr lang="it-IT" dirty="0"/>
              <a:t>» suggerisce, però, che vi sono suggerimenti riguardati le attrazioni e gli eventi presenti nelle province vicine al capoluogo pugliese.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AA83ED-7022-4C71-A442-0C535C1F16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5DEBC-1F1C-4378-87A0-9EC34524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Persistenza locale e remota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986544-E6DE-49B2-85CD-C6A76C86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Persistenza locale </a:t>
            </a:r>
          </a:p>
          <a:p>
            <a:pPr lvl="1"/>
            <a:r>
              <a:rPr lang="it-IT" dirty="0"/>
              <a:t>Utente connesso;</a:t>
            </a:r>
          </a:p>
          <a:p>
            <a:pPr lvl="1"/>
            <a:r>
              <a:rPr lang="it-IT" dirty="0"/>
              <a:t>Coupon dell’utente;</a:t>
            </a:r>
          </a:p>
          <a:p>
            <a:r>
              <a:rPr lang="it-IT" dirty="0"/>
              <a:t>Persistenza remota</a:t>
            </a:r>
          </a:p>
          <a:p>
            <a:pPr lvl="1"/>
            <a:r>
              <a:rPr lang="it-IT" dirty="0"/>
              <a:t>Categorie di interesse (attrazioni, dove mangiare, dove dormire, …);</a:t>
            </a:r>
          </a:p>
          <a:p>
            <a:pPr lvl="1"/>
            <a:r>
              <a:rPr lang="it-IT" dirty="0"/>
              <a:t>Sottocategorie (pizzerie, ristoranti, bar, …);</a:t>
            </a:r>
          </a:p>
          <a:p>
            <a:pPr lvl="1"/>
            <a:r>
              <a:rPr lang="it-IT" dirty="0"/>
              <a:t>Luoghi ed eventi d’interesse;</a:t>
            </a:r>
          </a:p>
          <a:p>
            <a:pPr lvl="1"/>
            <a:r>
              <a:rPr lang="it-IT" dirty="0"/>
              <a:t>Utenti e i loro interessi;</a:t>
            </a:r>
          </a:p>
          <a:p>
            <a:pPr lvl="1"/>
            <a:r>
              <a:rPr lang="it-IT" dirty="0"/>
              <a:t>Coupon;</a:t>
            </a:r>
          </a:p>
          <a:p>
            <a:pPr lvl="1"/>
            <a:r>
              <a:rPr lang="it-IT" dirty="0"/>
              <a:t>Recensioni;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FEECE7-0AD5-4C85-BB4A-18C09625CB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8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53AAA-CDE1-465A-80D9-AF0D9B70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Utenti dell’app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EC16B1-FAF6-4497-9E59-6A9DFFDBC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Multilingua</a:t>
            </a:r>
          </a:p>
          <a:p>
            <a:r>
              <a:rPr lang="it-IT" dirty="0"/>
              <a:t>Traduzioni in remoto</a:t>
            </a:r>
          </a:p>
          <a:p>
            <a:r>
              <a:rPr lang="it-IT" dirty="0"/>
              <a:t>Numeri utili</a:t>
            </a:r>
          </a:p>
          <a:p>
            <a:r>
              <a:rPr lang="it-IT" dirty="0"/>
              <a:t>Meteo</a:t>
            </a:r>
          </a:p>
          <a:p>
            <a:r>
              <a:rPr lang="it-IT" dirty="0"/>
              <a:t>Impostazioni</a:t>
            </a:r>
          </a:p>
          <a:p>
            <a:r>
              <a:rPr lang="it-IT" dirty="0"/>
              <a:t>Profilo personale</a:t>
            </a:r>
          </a:p>
          <a:p>
            <a:r>
              <a:rPr lang="it-IT" dirty="0"/>
              <a:t>Personalizzazione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68BF73-17C0-4A4F-9B48-F3207F28F3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6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86FCD-F3A4-45AA-962B-B8EE6680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Multilingua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1CDBB7-F9B0-439F-99DD-BD0A20E6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File XML</a:t>
            </a:r>
          </a:p>
          <a:p>
            <a:r>
              <a:rPr lang="it-IT" dirty="0"/>
              <a:t>Editor</a:t>
            </a:r>
          </a:p>
          <a:p>
            <a:r>
              <a:rPr lang="it-IT" dirty="0"/>
              <a:t>Recupero valore </a:t>
            </a:r>
            <a:r>
              <a:rPr lang="it-IT" dirty="0">
                <a:sym typeface="Wingdings" panose="05000000000000000000" pitchFamily="2" charset="2"/>
              </a:rPr>
              <a:t> LoginActivity.java: </a:t>
            </a:r>
            <a:r>
              <a:rPr lang="it-IT" dirty="0" err="1">
                <a:sym typeface="Wingdings" panose="05000000000000000000" pitchFamily="2" charset="2"/>
              </a:rPr>
              <a:t>showDialog</a:t>
            </a:r>
            <a:endParaRPr lang="it-IT" dirty="0"/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22EAC22D-E759-4664-B1E4-F6690C75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1" t="49075" r="82533" b="45465"/>
          <a:stretch/>
        </p:blipFill>
        <p:spPr>
          <a:xfrm>
            <a:off x="652670" y="3429000"/>
            <a:ext cx="1510748" cy="50151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83805C2-D558-4C2B-806F-ECBE9382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48" t="39995" r="31848" b="53045"/>
          <a:stretch/>
        </p:blipFill>
        <p:spPr>
          <a:xfrm>
            <a:off x="410816" y="4478528"/>
            <a:ext cx="6904383" cy="15685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8E3BDD-4326-45AD-8E4A-7CBF0E43C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18" t="14089" r="36196" b="38932"/>
          <a:stretch/>
        </p:blipFill>
        <p:spPr>
          <a:xfrm>
            <a:off x="7783996" y="3524060"/>
            <a:ext cx="2663687" cy="2523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57CBD41-C0F8-4A9A-8687-4FE03E9732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3294CF-CED8-4CA3-B200-2A774D1B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Traduzioni in remoto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11856C-5F61-4E44-86F5-FF7DC012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Colonna tradotta nel </a:t>
            </a:r>
            <a:r>
              <a:rPr lang="it-IT" dirty="0" err="1"/>
              <a:t>db</a:t>
            </a:r>
            <a:r>
              <a:rPr lang="it-IT" dirty="0"/>
              <a:t> remoto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948EF6-ED67-4F83-B75F-875092F65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78" t="50000" r="3913" b="46085"/>
          <a:stretch/>
        </p:blipFill>
        <p:spPr>
          <a:xfrm>
            <a:off x="967410" y="3181349"/>
            <a:ext cx="3399838" cy="495301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9575CF3-FF07-40A8-A0F0-743599C6F3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956" y="2411895"/>
            <a:ext cx="2325725" cy="3663502"/>
          </a:xfrm>
          <a:prstGeom prst="rect">
            <a:avLst/>
          </a:prstGeom>
        </p:spPr>
      </p:pic>
      <p:pic>
        <p:nvPicPr>
          <p:cNvPr id="10" name="Immagine 9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97924951-9330-44B3-BE7A-ECCE4912A5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701" y="2411895"/>
            <a:ext cx="2184889" cy="37650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C27F78-2CA3-46DF-82E7-FFFC06875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827" y="353559"/>
            <a:ext cx="1338468" cy="1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988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742</Words>
  <Application>Microsoft Office PowerPoint</Application>
  <PresentationFormat>Widescreen</PresentationFormat>
  <Paragraphs>218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Tema di Office</vt:lpstr>
      <vt:lpstr>Presentazione standard di PowerPoint</vt:lpstr>
      <vt:lpstr>Applicazione per la promozione turistica  Barintondo</vt:lpstr>
      <vt:lpstr>Di Pierro Davide</vt:lpstr>
      <vt:lpstr>Scopo </vt:lpstr>
      <vt:lpstr>A chi è rivolta?</vt:lpstr>
      <vt:lpstr>Persistenza locale e remota</vt:lpstr>
      <vt:lpstr>Utenti dell’app</vt:lpstr>
      <vt:lpstr>Multilingua</vt:lpstr>
      <vt:lpstr>Traduzioni in remoto</vt:lpstr>
      <vt:lpstr>Numeri utili</vt:lpstr>
      <vt:lpstr>Meteo</vt:lpstr>
      <vt:lpstr>Meteo</vt:lpstr>
      <vt:lpstr>Impostazioni</vt:lpstr>
      <vt:lpstr>Profilo personale</vt:lpstr>
      <vt:lpstr>Profilo personale</vt:lpstr>
      <vt:lpstr>Profilo personale</vt:lpstr>
      <vt:lpstr>Profilo personale</vt:lpstr>
      <vt:lpstr>Personalizzazione</vt:lpstr>
      <vt:lpstr>Castellano Graziano</vt:lpstr>
      <vt:lpstr>Lista luoghi ed eventi</vt:lpstr>
      <vt:lpstr>Google API: Google-Play-Services:</vt:lpstr>
      <vt:lpstr>Dettaglio luogo</vt:lpstr>
      <vt:lpstr>Recensioni</vt:lpstr>
      <vt:lpstr>Slider eventi</vt:lpstr>
      <vt:lpstr>Gigante Domenico</vt:lpstr>
      <vt:lpstr>Gestione dei coupon</vt:lpstr>
      <vt:lpstr>Persistenza remota vs locale</vt:lpstr>
      <vt:lpstr>Dettaglio online vs offline</vt:lpstr>
      <vt:lpstr>Utilizzo coupon</vt:lpstr>
      <vt:lpstr>Presentazione standard di PowerPoint</vt:lpstr>
      <vt:lpstr>Messaggi possibili</vt:lpstr>
      <vt:lpstr>Gestione dei preferiti</vt:lpstr>
      <vt:lpstr>Gestione dei preferiti</vt:lpstr>
      <vt:lpstr>Gestione dei preferiti</vt:lpstr>
      <vt:lpstr>Lisco Federica</vt:lpstr>
      <vt:lpstr>Material design</vt:lpstr>
      <vt:lpstr>Superfici tattili</vt:lpstr>
      <vt:lpstr>Superfici tattili</vt:lpstr>
      <vt:lpstr>Animazioni intelligenti</vt:lpstr>
      <vt:lpstr>Animazioni intelligenti</vt:lpstr>
      <vt:lpstr>Animazioni intelligenti</vt:lpstr>
      <vt:lpstr>Colori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Sergio Di pierro</dc:creator>
  <cp:lastModifiedBy>Pan</cp:lastModifiedBy>
  <cp:revision>50</cp:revision>
  <dcterms:created xsi:type="dcterms:W3CDTF">2019-02-07T17:15:12Z</dcterms:created>
  <dcterms:modified xsi:type="dcterms:W3CDTF">2019-02-10T21:04:49Z</dcterms:modified>
</cp:coreProperties>
</file>